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lack" panose="020F0502020204030204" pitchFamily="34" charset="0"/>
      <p:bold r:id="rId28"/>
      <p:italic r:id="rId29"/>
      <p:boldItalic r:id="rId30"/>
    </p:embeddedFont>
    <p:embeddedFont>
      <p:font typeface="Montserrat ExtraBold" panose="020F0502020204030204" pitchFamily="34" charset="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BBFAC-89A8-450F-A3DD-D67F77227DFF}">
  <a:tblStyle styleId="{0F5BBFAC-89A8-450F-A3DD-D67F77227D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43dac971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43dac971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43d217b47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43d217b47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43dac971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43dac971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43d217b4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43d217b4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43d217b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43d217b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43d217b4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43d217b4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43d217b4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43d217b4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43d217b4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43d217b4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43d217b4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43d217b4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43d217b4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43d217b47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43dac97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43dac97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43dac971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43dac971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43dac971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43dac971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43dac971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43dac971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43dac971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43dac971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43d217b4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43d217b4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3dac97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43dac97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43dac971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43dac971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43dac97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43dac97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43dac97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43dac97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" name="Google Shape;11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65" name="Google Shape;65;p11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2" name="Google Shape;7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1">
  <p:cSld name="CUSTOM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8" name="Google Shape;10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4">
  <p:cSld name="TITLE_1_1_1">
    <p:bg>
      <p:bgPr>
        <a:solidFill>
          <a:srgbClr val="57068C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3" name="Google Shape;23;p4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5">
  <p:cSld name="TITLE_1_1_1_1"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9" name="Google Shape;29;p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7068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Google Shape;35;p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" name="Google Shape;42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46" name="Google Shape;46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9" name="Google Shape;59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 Genetic Algorithm for Prioritized Package Delivery</a:t>
            </a:r>
            <a:endParaRPr sz="4500"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Zonghui Hu, Zichen Yang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05/14/2023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Crossover Methods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00" y="1204250"/>
            <a:ext cx="5111899" cy="33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 Operators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2191350" y="153337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7, 3,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9, 1, 6, 0,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5006500" y="153337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7, 3, 9, 1, 6, 0,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2191350" y="226462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7,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3, 6, 9, 1, 6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0,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006500" y="226462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7,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6, 1, 9, 6, 3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0,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2191350" y="299587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3, 6, 9, 1, 6,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5006500" y="299587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3, 6, 9, 1, 6,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, 5, 4]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191350" y="372712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7, 3, 6, 9, 1,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6, 0, 5, 4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006500" y="3727125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[2, 5, 7, 3, 6, 9, 1, </a:t>
            </a: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5, 0, 6, 4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407175" y="1533375"/>
            <a:ext cx="18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407175" y="2264625"/>
            <a:ext cx="18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Inversion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407175" y="2995875"/>
            <a:ext cx="18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Swap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07175" y="3727125"/>
            <a:ext cx="18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Scramble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Termination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799075" y="1497275"/>
            <a:ext cx="62994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When the best chromosome in each iteration get the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same fitness evaluation for a certain number of evolutionary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 -&gt;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Converged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When the best chromosome has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lower finishing time than the regulated time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When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maximum number of evolution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has been reached.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</a:t>
            </a:r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3469054" y="2356200"/>
            <a:ext cx="3000" cy="5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3"/>
          <p:cNvSpPr txBox="1"/>
          <p:nvPr/>
        </p:nvSpPr>
        <p:spPr>
          <a:xfrm>
            <a:off x="0" y="2430300"/>
            <a:ext cx="32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Set up constant Parameters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84" name="Google Shape;284;p33"/>
          <p:cNvGraphicFramePr/>
          <p:nvPr/>
        </p:nvGraphicFramePr>
        <p:xfrm>
          <a:off x="4195825" y="13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{0F5BBFAC-89A8-450F-A3DD-D67F77227DFF}</a:tableStyleId>
              </a:tblPr>
              <a:tblGrid>
                <a:gridCol w="313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Maximum Number of Generations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Population Size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Mutation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Converge Generation Number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Terminal Fitness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Regulated 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Overtime Penalty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175650" y="291125"/>
            <a:ext cx="87927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 cont'd</a:t>
            </a:r>
            <a:endParaRPr/>
          </a:p>
        </p:txBody>
      </p:sp>
      <p:cxnSp>
        <p:nvCxnSpPr>
          <p:cNvPr id="290" name="Google Shape;290;p34"/>
          <p:cNvCxnSpPr/>
          <p:nvPr/>
        </p:nvCxnSpPr>
        <p:spPr>
          <a:xfrm>
            <a:off x="3538804" y="1359425"/>
            <a:ext cx="3000" cy="5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4"/>
          <p:cNvSpPr txBox="1"/>
          <p:nvPr/>
        </p:nvSpPr>
        <p:spPr>
          <a:xfrm>
            <a:off x="240450" y="1310525"/>
            <a:ext cx="337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Get the Best Uniform Crossover Rate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554" y="1359425"/>
            <a:ext cx="5330846" cy="3229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3" name="Google Shape;293;p34"/>
          <p:cNvGraphicFramePr/>
          <p:nvPr/>
        </p:nvGraphicFramePr>
        <p:xfrm>
          <a:off x="367163" y="211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{0F5BBFAC-89A8-450F-A3DD-D67F77227DFF}</a:tableStyleId>
              </a:tblPr>
              <a:tblGrid>
                <a:gridCol w="199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Uniform Crossover Rate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Fitness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 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0.00394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0.00384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0.00370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0.00366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0.15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0.00355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175650" y="291125"/>
            <a:ext cx="87927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 cont'd</a:t>
            </a:r>
            <a:endParaRPr/>
          </a:p>
        </p:txBody>
      </p:sp>
      <p:cxnSp>
        <p:nvCxnSpPr>
          <p:cNvPr id="299" name="Google Shape;299;p35"/>
          <p:cNvCxnSpPr/>
          <p:nvPr/>
        </p:nvCxnSpPr>
        <p:spPr>
          <a:xfrm>
            <a:off x="3569054" y="1002425"/>
            <a:ext cx="3000" cy="5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35"/>
          <p:cNvSpPr txBox="1"/>
          <p:nvPr/>
        </p:nvSpPr>
        <p:spPr>
          <a:xfrm>
            <a:off x="226650" y="1002425"/>
            <a:ext cx="337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Get the Best Combinations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154" y="1023213"/>
            <a:ext cx="5240652" cy="3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screenshot, number, menu&#10;&#10;Description automatically generated">
            <a:extLst>
              <a:ext uri="{FF2B5EF4-FFF2-40B4-BE49-F238E27FC236}">
                <a16:creationId xmlns:a16="http://schemas.microsoft.com/office/drawing/2014/main" id="{DF496560-1327-AAC0-EBF6-676BA7351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46" y="1323626"/>
            <a:ext cx="3179660" cy="29065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175650" y="291125"/>
            <a:ext cx="87927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 cont'd</a:t>
            </a:r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3336429" y="1101700"/>
            <a:ext cx="3000" cy="5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6"/>
          <p:cNvSpPr txBox="1"/>
          <p:nvPr/>
        </p:nvSpPr>
        <p:spPr>
          <a:xfrm>
            <a:off x="118225" y="1175800"/>
            <a:ext cx="337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Get the Best Mutation Rate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25" y="1002425"/>
            <a:ext cx="5363750" cy="327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36"/>
          <p:cNvGraphicFramePr/>
          <p:nvPr/>
        </p:nvGraphicFramePr>
        <p:xfrm>
          <a:off x="243338" y="193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{0F5BBFAC-89A8-450F-A3DD-D67F77227DFF}</a:tableStyleId>
              </a:tblPr>
              <a:tblGrid>
                <a:gridCol w="199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Mutation Rate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Fitness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0.00483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0.00476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0.00448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0.00446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0.00355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title"/>
          </p:nvPr>
        </p:nvSpPr>
        <p:spPr>
          <a:xfrm>
            <a:off x="175650" y="291125"/>
            <a:ext cx="87927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 cont'd</a:t>
            </a:r>
            <a:endParaRPr/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280250" y="1748400"/>
            <a:ext cx="751200" cy="18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175650" y="1159300"/>
            <a:ext cx="337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Test the feasibility of model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0" y="3133325"/>
            <a:ext cx="6451683" cy="11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/>
        </p:nvSpPr>
        <p:spPr>
          <a:xfrm>
            <a:off x="388025" y="2014475"/>
            <a:ext cx="7901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5 Nodes(Locations), 4 postmen, 11 demands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title"/>
          </p:nvPr>
        </p:nvSpPr>
        <p:spPr>
          <a:xfrm>
            <a:off x="175650" y="291125"/>
            <a:ext cx="87927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 cont'd</a:t>
            </a:r>
            <a:endParaRPr/>
          </a:p>
        </p:txBody>
      </p:sp>
      <p:cxnSp>
        <p:nvCxnSpPr>
          <p:cNvPr id="326" name="Google Shape;326;p38"/>
          <p:cNvCxnSpPr/>
          <p:nvPr/>
        </p:nvCxnSpPr>
        <p:spPr>
          <a:xfrm>
            <a:off x="3691204" y="1359425"/>
            <a:ext cx="3000" cy="5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38"/>
          <p:cNvSpPr txBox="1"/>
          <p:nvPr/>
        </p:nvSpPr>
        <p:spPr>
          <a:xfrm>
            <a:off x="240450" y="1310525"/>
            <a:ext cx="361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Test Best-Three Combinations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0" y="2156100"/>
            <a:ext cx="376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 graphs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parameters obtained in previous experiment.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896875"/>
            <a:ext cx="4165701" cy="42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327" y="0"/>
            <a:ext cx="50713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778675" y="1240350"/>
            <a:ext cx="67221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Problem Definition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Literature Survey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General Pipeline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Dijkstra’s Algorithm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Genetic Algorithm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Experiments &amp; Results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950125" y="1557350"/>
            <a:ext cx="4622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problem could be solved efficiently using genetic algorithms.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Further research could be: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Investigate the integration of real-time traffic or weather conditions.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Introduce machine learning method such as Reinforcement Learning.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359550" y="2000550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685800" y="1235875"/>
            <a:ext cx="683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Given Topology, postmen, prioritized demands, and regulated time, how to deliver all packages with minimum cost?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650075" y="2864675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1438300" y="2474150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1438300" y="3255200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2181225" y="2864675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39" name="Google Shape;139;p23"/>
          <p:cNvCxnSpPr>
            <a:endCxn id="136" idx="2"/>
          </p:cNvCxnSpPr>
          <p:nvPr/>
        </p:nvCxnSpPr>
        <p:spPr>
          <a:xfrm rot="10800000" flipH="1">
            <a:off x="978700" y="2659850"/>
            <a:ext cx="459600" cy="2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3"/>
          <p:cNvCxnSpPr>
            <a:endCxn id="137" idx="2"/>
          </p:cNvCxnSpPr>
          <p:nvPr/>
        </p:nvCxnSpPr>
        <p:spPr>
          <a:xfrm>
            <a:off x="978700" y="3186200"/>
            <a:ext cx="4596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3"/>
          <p:cNvCxnSpPr>
            <a:endCxn id="138" idx="1"/>
          </p:cNvCxnSpPr>
          <p:nvPr/>
        </p:nvCxnSpPr>
        <p:spPr>
          <a:xfrm>
            <a:off x="1821761" y="2664665"/>
            <a:ext cx="412800" cy="2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3"/>
          <p:cNvCxnSpPr>
            <a:endCxn id="138" idx="3"/>
          </p:cNvCxnSpPr>
          <p:nvPr/>
        </p:nvCxnSpPr>
        <p:spPr>
          <a:xfrm rot="10800000" flipH="1">
            <a:off x="1807361" y="3181685"/>
            <a:ext cx="427200" cy="2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3"/>
          <p:cNvSpPr txBox="1"/>
          <p:nvPr/>
        </p:nvSpPr>
        <p:spPr>
          <a:xfrm>
            <a:off x="942825" y="2510675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942825" y="3265900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945325" y="2548250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1945325" y="3253650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013475" y="1962150"/>
            <a:ext cx="18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Three Different Postmen: 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3250575" y="2395925"/>
            <a:ext cx="380100" cy="3645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4463375" y="2395925"/>
            <a:ext cx="380100" cy="3645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3856975" y="2395925"/>
            <a:ext cx="380100" cy="3645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3893425" y="2912225"/>
            <a:ext cx="307200" cy="27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4290700" y="2871100"/>
            <a:ext cx="119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Speed Matrix, initial cost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75" y="3304873"/>
            <a:ext cx="1489425" cy="105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5483800" y="1962150"/>
            <a:ext cx="18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Three Demands: 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910275" y="2912225"/>
            <a:ext cx="183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Three packages needed to be delivered from node 0 to node 1, 3, and 2. 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463375" y="3918650"/>
            <a:ext cx="119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, C = 10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5709825" y="3598925"/>
            <a:ext cx="186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788075" y="3537675"/>
            <a:ext cx="2720100" cy="7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Regulated Time: 10 minutes</a:t>
            </a:r>
            <a:endParaRPr sz="13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Overtime penalty: 10 per minute</a:t>
            </a:r>
            <a:endParaRPr sz="13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788" y="2357113"/>
            <a:ext cx="1646629" cy="4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1650075" y="4471800"/>
            <a:ext cx="62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Total Cost = Sum of Overtime penalty + Sum of postmen costs.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Feasible Solution Format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85800" y="1235875"/>
            <a:ext cx="6836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Any given list S satisfies following conditions is a feasible solution: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len(S) = len(Demands)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S[i] should be in the range of postman sequence number.	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Use this property to randomly produce the solutions and form the initial population. 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971575" y="3307600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759800" y="2917075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1759800" y="3698125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502725" y="3307600"/>
            <a:ext cx="3642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71" name="Google Shape;171;p24"/>
          <p:cNvCxnSpPr>
            <a:endCxn id="168" idx="2"/>
          </p:cNvCxnSpPr>
          <p:nvPr/>
        </p:nvCxnSpPr>
        <p:spPr>
          <a:xfrm rot="10800000" flipH="1">
            <a:off x="1300200" y="3102775"/>
            <a:ext cx="459600" cy="2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>
            <a:endCxn id="169" idx="2"/>
          </p:cNvCxnSpPr>
          <p:nvPr/>
        </p:nvCxnSpPr>
        <p:spPr>
          <a:xfrm>
            <a:off x="1300200" y="3629125"/>
            <a:ext cx="4596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4"/>
          <p:cNvCxnSpPr>
            <a:endCxn id="170" idx="1"/>
          </p:cNvCxnSpPr>
          <p:nvPr/>
        </p:nvCxnSpPr>
        <p:spPr>
          <a:xfrm>
            <a:off x="2143261" y="3107590"/>
            <a:ext cx="412800" cy="2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4"/>
          <p:cNvCxnSpPr>
            <a:endCxn id="170" idx="3"/>
          </p:cNvCxnSpPr>
          <p:nvPr/>
        </p:nvCxnSpPr>
        <p:spPr>
          <a:xfrm rot="10800000" flipH="1">
            <a:off x="2128861" y="3624610"/>
            <a:ext cx="427200" cy="2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4"/>
          <p:cNvSpPr txBox="1"/>
          <p:nvPr/>
        </p:nvSpPr>
        <p:spPr>
          <a:xfrm>
            <a:off x="1264325" y="2953600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264325" y="3708825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266825" y="2991175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266825" y="3696575"/>
            <a:ext cx="6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3371875" y="3357575"/>
            <a:ext cx="707100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3236100" y="2906575"/>
            <a:ext cx="133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3 postman, 3 demands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4400550" y="2571750"/>
            <a:ext cx="3586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Feasible Solution could be: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[0,0,0]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[0,0,1]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[0,1,2]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[1,2,2]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……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Complexity</a:t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407175" y="1337475"/>
            <a:ext cx="79314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Both Path-Routing and package assignment problem are NP-Hard.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Path-Routing has O(n!) time complexity, where n is the number of cities.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Package assignment has O(p</a:t>
            </a:r>
            <a:r>
              <a:rPr lang="en" baseline="300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time complexity, where p is the number of postmen, and d is the number of demand.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Heuristic Algorithm sacrifices the optimality of the solution for computational efficiency. Though it may produce a solution that is not guaranteed to be optimal, it is often sufficient for practical purposes.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07175" y="1337475"/>
            <a:ext cx="7931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Numerous research study the feasibility of heuristic algorithm in Path-Routing Problem.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Kumar et al. introduced an improved genetic algorithm  to solve Travelling Salesman Problem (TSP).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Edwin et al. used a hybrid of Tabu Search and Simulated Annealing to solve larger scale TSP problems.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Gulsun Nakiboglu et al. also applied genetic algorithm on more realistic problem, vehicle routing problem in pharmaceuticals distribution.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Few discuss the the problem after path routing: the assignment of packages on different transport methods to finish the route,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Pipeline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r="1497"/>
          <a:stretch/>
        </p:blipFill>
        <p:spPr>
          <a:xfrm>
            <a:off x="312057" y="1659798"/>
            <a:ext cx="886666" cy="100426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189950" y="2723750"/>
            <a:ext cx="22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- Gml files from sndlib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1347550" y="2105507"/>
            <a:ext cx="331800" cy="27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1738475" y="1956900"/>
            <a:ext cx="10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Adjacent Matrix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189950" y="3048950"/>
            <a:ext cx="28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- Postmen = [p1, p2, p3, …, P]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89950" y="3446404"/>
            <a:ext cx="246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- Demands = [d1, d2, d3, … D]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781012" y="1659800"/>
            <a:ext cx="194400" cy="2420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716025" y="2525725"/>
            <a:ext cx="15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Initial Population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3995350" y="1843775"/>
            <a:ext cx="1497300" cy="615600"/>
          </a:xfrm>
          <a:prstGeom prst="bentArrow">
            <a:avLst>
              <a:gd name="adj1" fmla="val 25000"/>
              <a:gd name="adj2" fmla="val 22896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5759500" y="1776925"/>
            <a:ext cx="1078500" cy="519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890025" y="2393638"/>
            <a:ext cx="1078500" cy="519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Crossover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6645600" y="2393638"/>
            <a:ext cx="1078500" cy="519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Envolution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5160163" y="3186450"/>
            <a:ext cx="1078500" cy="519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6442125" y="3194100"/>
            <a:ext cx="1078500" cy="519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7724100" y="3534800"/>
            <a:ext cx="380400" cy="30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4525450" y="4402325"/>
            <a:ext cx="43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7"/>
          <p:cNvCxnSpPr>
            <a:stCxn id="208" idx="1"/>
            <a:endCxn id="209" idx="0"/>
          </p:cNvCxnSpPr>
          <p:nvPr/>
        </p:nvCxnSpPr>
        <p:spPr>
          <a:xfrm flipH="1">
            <a:off x="5429200" y="2036875"/>
            <a:ext cx="330300" cy="3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27"/>
          <p:cNvCxnSpPr>
            <a:stCxn id="209" idx="2"/>
            <a:endCxn id="211" idx="0"/>
          </p:cNvCxnSpPr>
          <p:nvPr/>
        </p:nvCxnSpPr>
        <p:spPr>
          <a:xfrm>
            <a:off x="5429275" y="2913538"/>
            <a:ext cx="27000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>
            <a:stCxn id="211" idx="3"/>
            <a:endCxn id="212" idx="1"/>
          </p:cNvCxnSpPr>
          <p:nvPr/>
        </p:nvCxnSpPr>
        <p:spPr>
          <a:xfrm>
            <a:off x="6238663" y="3446400"/>
            <a:ext cx="2034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7"/>
          <p:cNvCxnSpPr>
            <a:stCxn id="212" idx="0"/>
            <a:endCxn id="210" idx="2"/>
          </p:cNvCxnSpPr>
          <p:nvPr/>
        </p:nvCxnSpPr>
        <p:spPr>
          <a:xfrm rot="10800000" flipH="1">
            <a:off x="6981375" y="2913600"/>
            <a:ext cx="203400" cy="2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7"/>
          <p:cNvCxnSpPr>
            <a:stCxn id="210" idx="0"/>
            <a:endCxn id="208" idx="3"/>
          </p:cNvCxnSpPr>
          <p:nvPr/>
        </p:nvCxnSpPr>
        <p:spPr>
          <a:xfrm rot="10800000">
            <a:off x="6838050" y="2036938"/>
            <a:ext cx="346800" cy="3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7"/>
          <p:cNvSpPr/>
          <p:nvPr/>
        </p:nvSpPr>
        <p:spPr>
          <a:xfrm>
            <a:off x="8143275" y="3268400"/>
            <a:ext cx="920400" cy="835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Fitness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3078951" y="2718650"/>
            <a:ext cx="636900" cy="30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2975388" y="2262675"/>
            <a:ext cx="13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Randomly Generation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 s Algorithm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81" y="1776575"/>
            <a:ext cx="1287834" cy="6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498546" y="1968496"/>
            <a:ext cx="38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Topology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781" y="2783755"/>
            <a:ext cx="1287834" cy="92004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536418" y="3068540"/>
            <a:ext cx="386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Speed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Matrix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>
            <a:off x="263750" y="2668266"/>
            <a:ext cx="3008100" cy="17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28"/>
          <p:cNvSpPr/>
          <p:nvPr/>
        </p:nvSpPr>
        <p:spPr>
          <a:xfrm>
            <a:off x="3335986" y="2511944"/>
            <a:ext cx="422700" cy="292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66" y="2287576"/>
            <a:ext cx="1718559" cy="9200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3949120" y="1671976"/>
            <a:ext cx="10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Matrix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5438300" y="2511950"/>
            <a:ext cx="8610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900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5353103" y="1806775"/>
            <a:ext cx="159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Dijkstra’s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3950" y="2480900"/>
            <a:ext cx="21526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6729375" y="3014300"/>
            <a:ext cx="1861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T[i]: The shortest time required to send a package to destination i.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007650" y="4117925"/>
            <a:ext cx="41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Help to find the last finishing time of a new generated chromosome.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7079125" y="2368700"/>
            <a:ext cx="2672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Node 1   Node 2   Node 3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Evaluation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" y="1928663"/>
            <a:ext cx="8839204" cy="128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Macintosh PowerPoint</Application>
  <PresentationFormat>On-screen Show (16:9)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Montserrat ExtraBold</vt:lpstr>
      <vt:lpstr>Montserrat Black</vt:lpstr>
      <vt:lpstr>Montserrat</vt:lpstr>
      <vt:lpstr>NYU Bold</vt:lpstr>
      <vt:lpstr>A Genetic Algorithm for Prioritized Package Delivery</vt:lpstr>
      <vt:lpstr>Overview</vt:lpstr>
      <vt:lpstr>Problem Definition</vt:lpstr>
      <vt:lpstr>Feasible Solution Format</vt:lpstr>
      <vt:lpstr>Problem Complexity</vt:lpstr>
      <vt:lpstr>Literature Survey</vt:lpstr>
      <vt:lpstr>General Pipeline</vt:lpstr>
      <vt:lpstr>Dijkstra’ s Algorithm</vt:lpstr>
      <vt:lpstr>Fitness Evaluation</vt:lpstr>
      <vt:lpstr>Crossover Methods</vt:lpstr>
      <vt:lpstr>Mutation Operators</vt:lpstr>
      <vt:lpstr>Termination</vt:lpstr>
      <vt:lpstr>Experiments &amp; Results</vt:lpstr>
      <vt:lpstr>Experiments &amp; Results cont'd</vt:lpstr>
      <vt:lpstr>Experiments &amp; Results cont'd</vt:lpstr>
      <vt:lpstr>Experiments &amp; Results cont'd</vt:lpstr>
      <vt:lpstr>Experiments &amp; Results cont'd</vt:lpstr>
      <vt:lpstr>Experiments &amp; Results cont'd</vt:lpstr>
      <vt:lpstr>PowerPoint Presentation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Genetic Algorithm for Prioritized Package Delivery</dc:title>
  <cp:lastModifiedBy>YangZichen</cp:lastModifiedBy>
  <cp:revision>1</cp:revision>
  <dcterms:modified xsi:type="dcterms:W3CDTF">2023-05-15T02:32:56Z</dcterms:modified>
</cp:coreProperties>
</file>